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349" r:id="rId2"/>
    <p:sldId id="1350" r:id="rId3"/>
    <p:sldId id="1204" r:id="rId4"/>
    <p:sldId id="1005" r:id="rId5"/>
    <p:sldId id="1354" r:id="rId6"/>
    <p:sldId id="1361" r:id="rId7"/>
    <p:sldId id="269" r:id="rId8"/>
    <p:sldId id="1360" r:id="rId9"/>
    <p:sldId id="1351" r:id="rId10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8343" initials="1" lastIdx="2" clrIdx="0"/>
  <p:cmAuthor id="2" name="li xiguan" initials="lx" lastIdx="1" clrIdx="1"/>
  <p:cmAuthor id="3" name="校长先生" initials="校长先生" lastIdx="1" clrIdx="2">
    <p:extLst>
      <p:ext uri="{19B8F6BF-5375-455C-9EA6-DF929625EA0E}">
        <p15:presenceInfo xmlns:p15="http://schemas.microsoft.com/office/powerpoint/2012/main" userId="1801357e267174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314"/>
    <a:srgbClr val="62A1D3"/>
    <a:srgbClr val="FFFFFF"/>
    <a:srgbClr val="4472C4"/>
    <a:srgbClr val="2F5597"/>
    <a:srgbClr val="2F79B8"/>
    <a:srgbClr val="DEEAF6"/>
    <a:srgbClr val="DEEBF6"/>
    <a:srgbClr val="C00000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4" autoAdjust="0"/>
    <p:restoredTop sz="72985" autoAdjust="0"/>
  </p:normalViewPr>
  <p:slideViewPr>
    <p:cSldViewPr snapToGrid="0">
      <p:cViewPr varScale="1">
        <p:scale>
          <a:sx n="75" d="100"/>
          <a:sy n="75" d="100"/>
        </p:scale>
        <p:origin x="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03-20T10:31:36.69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1F82-ED0F-4BA9-A816-6BB34E15B3E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The goal of this work is to develop a </a:t>
            </a:r>
            <a:r>
              <a:rPr lang="en-US" altLang="zh-CN" b="1" dirty="0"/>
              <a:t>whole-body control framework</a:t>
            </a:r>
            <a:r>
              <a:rPr lang="en-US" altLang="zh-CN" dirty="0"/>
              <a:t> that tightly couples the dynamics of a quadrotor and its onboard robotic arm, allowing the system to perform </a:t>
            </a:r>
            <a:r>
              <a:rPr lang="en-US" altLang="zh-CN" b="1" dirty="0"/>
              <a:t>stable and precise in manipulation</a:t>
            </a:r>
            <a:r>
              <a:rPr lang="en-US" altLang="zh-CN" dirty="0"/>
              <a:t> tasks.</a:t>
            </a:r>
          </a:p>
          <a:p>
            <a:r>
              <a:rPr lang="en-US" altLang="zh-CN" dirty="0"/>
              <a:t>This type of system has broad applications in </a:t>
            </a:r>
            <a:r>
              <a:rPr lang="en-US" altLang="zh-CN" b="1" dirty="0"/>
              <a:t>remote inspection, lightweight object handling, many other places</a:t>
            </a:r>
            <a:r>
              <a:rPr lang="en-US" altLang="zh-CN" dirty="0"/>
              <a:t>, where both mobility and flexibility are required.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traditional systems, the quadrotor and the manipulator are controlled separately.</a:t>
            </a:r>
            <a:br>
              <a:rPr lang="en-US" altLang="zh-CN" dirty="0"/>
            </a:br>
            <a:r>
              <a:rPr lang="en-US" altLang="zh-CN" dirty="0"/>
              <a:t>But during dynamic tasks — like moving the arm while flying — the interaction forces can cause instability or loss of control.</a:t>
            </a:r>
          </a:p>
          <a:p>
            <a:r>
              <a:rPr lang="en-US" altLang="zh-CN" dirty="0"/>
              <a:t>These failures make the system unsuitable for real applications, where both flight stability and manipulation precision are required at the same time.</a:t>
            </a:r>
          </a:p>
          <a:p>
            <a:r>
              <a:rPr lang="en-US" altLang="zh-CN" dirty="0"/>
              <a:t>That’s why we need a </a:t>
            </a:r>
            <a:r>
              <a:rPr lang="en-US" altLang="zh-CN" b="1" dirty="0"/>
              <a:t>whole-body control approach</a:t>
            </a:r>
            <a:r>
              <a:rPr lang="en-US" altLang="zh-CN" dirty="0"/>
              <a:t>, which treats the entire platform as a single, tightly-coupled dynamic system.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Several works have explored advanced control strategies for aerial systems.</a:t>
            </a:r>
            <a:br>
              <a:rPr lang="en-US" altLang="zh-CN" dirty="0"/>
            </a:br>
            <a:r>
              <a:rPr lang="en-US" altLang="zh-CN" dirty="0"/>
              <a:t>For example, Acosta et al. proposed a nonlinear controller for outdoor drones with better stability.</a:t>
            </a:r>
            <a:br>
              <a:rPr lang="en-US" altLang="zh-CN" dirty="0"/>
            </a:br>
            <a:r>
              <a:rPr lang="en-US" altLang="zh-CN" dirty="0" err="1"/>
              <a:t>Saska</a:t>
            </a:r>
            <a:r>
              <a:rPr lang="en-US" altLang="zh-CN" dirty="0"/>
              <a:t> et al. introduced an MPPI-based controller that allows agile UAV maneuvering.</a:t>
            </a:r>
          </a:p>
          <a:p>
            <a:r>
              <a:rPr lang="en-US" altLang="zh-CN" dirty="0"/>
              <a:t>However, most of these efforts focus </a:t>
            </a:r>
            <a:r>
              <a:rPr lang="en-US" altLang="zh-CN" b="1" dirty="0"/>
              <a:t>only on the drone</a:t>
            </a:r>
            <a:r>
              <a:rPr lang="en-US" altLang="zh-CN" dirty="0"/>
              <a:t>, without considering manipulator dynamics, especially in real-world conditions.</a:t>
            </a:r>
          </a:p>
          <a:p>
            <a:r>
              <a:rPr lang="en-US" altLang="zh-CN" dirty="0"/>
              <a:t>In this project, we aim to fill this gap by developing a </a:t>
            </a:r>
            <a:r>
              <a:rPr lang="en-US" altLang="zh-CN" b="1" dirty="0"/>
              <a:t>whole-body control strategy</a:t>
            </a:r>
            <a:r>
              <a:rPr lang="en-US" altLang="zh-CN" dirty="0"/>
              <a:t> and validating it both in </a:t>
            </a:r>
            <a:r>
              <a:rPr lang="en-US" altLang="zh-CN" b="1" dirty="0"/>
              <a:t>simulation</a:t>
            </a:r>
            <a:r>
              <a:rPr lang="en-US" altLang="zh-CN" dirty="0"/>
              <a:t> and </a:t>
            </a:r>
            <a:r>
              <a:rPr lang="en-US" altLang="zh-CN" b="1" dirty="0"/>
              <a:t>physical environments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360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system combines a custom quadrotor with a lightweight robotic arm, modeled in </a:t>
            </a:r>
            <a:r>
              <a:rPr lang="en-US" altLang="zh-CN" b="1" dirty="0"/>
              <a:t>URDF</a:t>
            </a:r>
            <a:r>
              <a:rPr lang="en-US" altLang="zh-CN" dirty="0"/>
              <a:t> and controlled using </a:t>
            </a:r>
            <a:r>
              <a:rPr lang="en-US" altLang="zh-CN" b="1" dirty="0"/>
              <a:t>ROS and Python</a:t>
            </a:r>
            <a:r>
              <a:rPr lang="en-US" altLang="zh-CN" dirty="0"/>
              <a:t>, with simulation in </a:t>
            </a:r>
            <a:r>
              <a:rPr lang="en-US" altLang="zh-CN" b="1" dirty="0"/>
              <a:t>Gazebo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We designed two control strategies: a simple </a:t>
            </a:r>
            <a:r>
              <a:rPr lang="en-US" altLang="zh-CN" b="1" dirty="0"/>
              <a:t>PID</a:t>
            </a:r>
            <a:r>
              <a:rPr lang="en-US" altLang="zh-CN" dirty="0"/>
              <a:t> controller as baseline, and an </a:t>
            </a:r>
            <a:r>
              <a:rPr lang="en-US" altLang="zh-CN" b="1" dirty="0"/>
              <a:t>MPPI</a:t>
            </a:r>
            <a:r>
              <a:rPr lang="en-US" altLang="zh-CN" dirty="0"/>
              <a:t> controller for optimal whole-body coordination.</a:t>
            </a:r>
          </a:p>
          <a:p>
            <a:r>
              <a:rPr lang="en-US" altLang="zh-CN" dirty="0"/>
              <a:t>As shown in the diagram, sensor data flows through a </a:t>
            </a:r>
            <a:r>
              <a:rPr lang="en-US" altLang="zh-CN" b="1" dirty="0"/>
              <a:t>state estimator</a:t>
            </a:r>
            <a:r>
              <a:rPr lang="en-US" altLang="zh-CN" dirty="0"/>
              <a:t> into the </a:t>
            </a:r>
            <a:r>
              <a:rPr lang="en-US" altLang="zh-CN" b="1" dirty="0"/>
              <a:t>MPPI planner</a:t>
            </a:r>
            <a:r>
              <a:rPr lang="en-US" altLang="zh-CN" dirty="0"/>
              <a:t>, which then outputs commands refined by a </a:t>
            </a:r>
            <a:r>
              <a:rPr lang="en-US" altLang="zh-CN" b="1" dirty="0"/>
              <a:t>low-level PID</a:t>
            </a:r>
            <a:r>
              <a:rPr lang="en-US" altLang="zh-CN" dirty="0"/>
              <a:t> layer.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503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timeline shows the complete development roadmap from early June to the end of August.</a:t>
            </a:r>
            <a:br>
              <a:rPr lang="en-US" altLang="zh-CN" dirty="0"/>
            </a:br>
            <a:r>
              <a:rPr lang="en-US" altLang="zh-CN" dirty="0"/>
              <a:t>In the first two weeks, I’m focusing on finalizing the manipulator design and completing its URDF model in the simulation environment.</a:t>
            </a:r>
          </a:p>
          <a:p>
            <a:r>
              <a:rPr lang="en-US" altLang="zh-CN" dirty="0"/>
              <a:t>Starting mid-June, I will develop and test a PID baseline controller, and then move on to implementing a whole-body MPPI controller for the integrated system.</a:t>
            </a:r>
          </a:p>
          <a:p>
            <a:r>
              <a:rPr lang="en-US" altLang="zh-CN" dirty="0"/>
              <a:t>The second half of July will be dedicated to hardware integration and real-world deployment.</a:t>
            </a:r>
          </a:p>
          <a:p>
            <a:r>
              <a:rPr lang="en-US" altLang="zh-CN" dirty="0"/>
              <a:t>In August, I’ll conduct physical experiments to validate the control strategy, and reserve the final two weeks for detailed evaluation and report writing.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30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project explores a whole-body control approach for aerial manipulation, where the drone and manipulator act as a single dynamic system.</a:t>
            </a:r>
          </a:p>
          <a:p>
            <a:r>
              <a:rPr lang="en-US" altLang="zh-CN" dirty="0"/>
              <a:t>Such systems could support </a:t>
            </a:r>
            <a:r>
              <a:rPr lang="en-US" altLang="zh-CN" b="1" dirty="0"/>
              <a:t>environmental inspection</a:t>
            </a:r>
            <a:r>
              <a:rPr lang="en-US" altLang="zh-CN" dirty="0"/>
              <a:t>, </a:t>
            </a:r>
            <a:r>
              <a:rPr lang="en-US" altLang="zh-CN" b="1" dirty="0"/>
              <a:t>object delivery</a:t>
            </a:r>
            <a:r>
              <a:rPr lang="en-US" altLang="zh-CN" dirty="0"/>
              <a:t>, and </a:t>
            </a:r>
            <a:r>
              <a:rPr lang="en-US" altLang="zh-CN" b="1" dirty="0"/>
              <a:t>maintenance in hard-to-reach spaces</a:t>
            </a:r>
            <a:r>
              <a:rPr lang="en-US" altLang="zh-CN" dirty="0"/>
              <a:t>, where both mobility and </a:t>
            </a:r>
            <a:r>
              <a:rPr lang="en-US" altLang="zh-CN" dirty="0" err="1"/>
              <a:t>flexiblity</a:t>
            </a:r>
            <a:r>
              <a:rPr lang="en-US" altLang="zh-CN" dirty="0"/>
              <a:t> are needed.</a:t>
            </a:r>
          </a:p>
          <a:p>
            <a:r>
              <a:rPr lang="en-US" altLang="zh-CN" dirty="0"/>
              <a:t>Future extensions may include integrating </a:t>
            </a:r>
            <a:r>
              <a:rPr lang="en-US" altLang="zh-CN" b="1" dirty="0"/>
              <a:t>visual feedback</a:t>
            </a:r>
            <a:r>
              <a:rPr lang="en-US" altLang="zh-CN" dirty="0"/>
              <a:t>, enabling </a:t>
            </a:r>
            <a:r>
              <a:rPr lang="en-US" altLang="zh-CN" b="1" dirty="0"/>
              <a:t>cooperative multi-drone systems</a:t>
            </a:r>
            <a:r>
              <a:rPr lang="en-US" altLang="zh-CN" dirty="0"/>
              <a:t>, and transitioning from MPPI to </a:t>
            </a:r>
            <a:r>
              <a:rPr lang="en-US" altLang="zh-CN" b="1" dirty="0"/>
              <a:t>real-time MPC</a:t>
            </a:r>
            <a:r>
              <a:rPr lang="en-US" altLang="zh-CN" dirty="0"/>
              <a:t> for better responsiveness.</a:t>
            </a:r>
          </a:p>
          <a:p>
            <a:endParaRPr lang="en-US" altLang="zh-CN" dirty="0"/>
          </a:p>
          <a:p>
            <a:r>
              <a:rPr lang="en-US" altLang="zh-CN" dirty="0"/>
              <a:t>Ultimately, this work lays the foundation for intelligent, interactive flying robots capable of physically engaging with their environment.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397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1F82-ED0F-4BA9-A816-6BB34E15B3E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C552B6-F3C5-49AB-B583-64E6E95B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00355" y="517525"/>
            <a:ext cx="5379720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Pitch Presentation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64735" y="5087505"/>
            <a:ext cx="4465111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bg1"/>
                </a:solidFill>
              </a:rPr>
              <a:t>Zhuohang</a:t>
            </a:r>
            <a:r>
              <a:rPr lang="en-US" altLang="zh-CN" sz="2000" b="1" dirty="0">
                <a:solidFill>
                  <a:schemeClr val="bg1"/>
                </a:solidFill>
              </a:rPr>
              <a:t> Wu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John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A27436-C333-4878-888F-81A0AE9EE197}"/>
              </a:ext>
            </a:extLst>
          </p:cNvPr>
          <p:cNvSpPr/>
          <p:nvPr/>
        </p:nvSpPr>
        <p:spPr>
          <a:xfrm>
            <a:off x="1330309" y="1823405"/>
            <a:ext cx="95313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Whole-Body control of a 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 Quadrotor with Manipulator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76E9EF-1F88-4075-B7D9-C0DF4005F5AB}"/>
              </a:ext>
            </a:extLst>
          </p:cNvPr>
          <p:cNvSpPr txBox="1"/>
          <p:nvPr/>
        </p:nvSpPr>
        <p:spPr>
          <a:xfrm>
            <a:off x="3864736" y="4292698"/>
            <a:ext cx="446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June  2025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52107" y="1577165"/>
            <a:ext cx="11487785" cy="413836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schemeClr val="tx1"/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4245" y="385445"/>
            <a:ext cx="167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2F5597"/>
                </a:solidFill>
                <a:latin typeface="Calibri" panose="020F0502020204030204"/>
                <a:ea typeface="微软雅黑" panose="020B0503020204020204" pitchFamily="34" charset="-122"/>
                <a:sym typeface="+mn-ea"/>
              </a:rPr>
              <a:t>Catalogue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05130"/>
            <a:ext cx="853440" cy="5022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44245" y="3399809"/>
            <a:ext cx="1223914" cy="5022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4245" y="4929188"/>
            <a:ext cx="1223914" cy="5022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520320" y="1833884"/>
            <a:ext cx="1223914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20321" y="3359881"/>
            <a:ext cx="1223914" cy="53259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21670" y="1839873"/>
            <a:ext cx="3438658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Project Overview</a:t>
            </a:r>
            <a:endParaRPr lang="zh-CN" altLang="en-US" sz="2800" b="1" dirty="0">
              <a:solidFill>
                <a:schemeClr val="bg1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49611" y="4919900"/>
            <a:ext cx="3436569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Related Work &amp; Gap</a:t>
            </a:r>
            <a:endParaRPr lang="zh-CN" altLang="en-US" sz="2800" b="1" dirty="0">
              <a:solidFill>
                <a:schemeClr val="bg1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521671" y="3385364"/>
            <a:ext cx="343865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Problem &amp; Motivation</a:t>
            </a:r>
            <a:endParaRPr lang="zh-CN" altLang="en-US" sz="2400" b="1" dirty="0">
              <a:solidFill>
                <a:schemeClr val="bg1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20321" y="4879889"/>
            <a:ext cx="1223914" cy="53259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75947" y="1834218"/>
            <a:ext cx="461010" cy="4603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44244" y="1834218"/>
            <a:ext cx="1223914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25697" y="1871295"/>
            <a:ext cx="46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25697" y="3420762"/>
            <a:ext cx="46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25697" y="4944465"/>
            <a:ext cx="46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39467" y="1834218"/>
            <a:ext cx="3438657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Design &amp; Methodology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39468" y="3357336"/>
            <a:ext cx="3438657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Progress &amp; Next Steps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039467" y="4877574"/>
            <a:ext cx="3438657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Conclusion &amp; Impact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35856" y="1877663"/>
            <a:ext cx="39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06975" y="3388758"/>
            <a:ext cx="46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01773" y="4929188"/>
            <a:ext cx="46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6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-1270" y="4002329"/>
            <a:ext cx="12193270" cy="288099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Calibri" panose="020F0502020204030204"/>
                <a:ea typeface="微软雅黑" panose="020B0503020204020204" pitchFamily="34" charset="-122"/>
              </a:rPr>
              <a:t>·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95605"/>
            <a:ext cx="853440" cy="5022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215" y="416560"/>
            <a:ext cx="46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kern="1200" cap="none" spc="0" normalizeH="0" baseline="0" noProof="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kumimoji="0" lang="zh-CN" altLang="en-US" sz="2400" b="1" i="0" kern="1200" cap="none" spc="0" normalizeH="0" baseline="0" noProof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4244" y="385445"/>
            <a:ext cx="3983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2800" b="1" dirty="0">
                <a:sym typeface="+mn-ea"/>
              </a:rPr>
              <a:t>Introduction &amp; Objective</a:t>
            </a:r>
            <a:endParaRPr kumimoji="0" lang="zh-CN" altLang="en-US" sz="2800" b="1" i="0" kern="1200" cap="none" spc="0" normalizeH="0" baseline="0" noProof="0" dirty="0">
              <a:latin typeface="Calibri" panose="020F0502020204030204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-1270" y="3925342"/>
            <a:ext cx="12174220" cy="1524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0A12F202-8951-46CF-A7BD-649382C3C572}"/>
              </a:ext>
            </a:extLst>
          </p:cNvPr>
          <p:cNvSpPr/>
          <p:nvPr/>
        </p:nvSpPr>
        <p:spPr>
          <a:xfrm>
            <a:off x="170815" y="4087121"/>
            <a:ext cx="5747385" cy="2696210"/>
          </a:xfrm>
          <a:prstGeom prst="rect">
            <a:avLst/>
          </a:prstGeom>
          <a:noFill/>
          <a:ln w="444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CED5B6-DA2E-4F58-85C6-C47A02DBA0BA}"/>
              </a:ext>
            </a:extLst>
          </p:cNvPr>
          <p:cNvSpPr/>
          <p:nvPr/>
        </p:nvSpPr>
        <p:spPr>
          <a:xfrm>
            <a:off x="141446" y="4119244"/>
            <a:ext cx="5776754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/>
              <a:t>A whole-body control framework </a:t>
            </a: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/>
              <a:t>that integrates the dynamics of </a:t>
            </a: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/>
              <a:t>a quadrotor and a robotic manipulator</a:t>
            </a: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/>
              <a:t>for stable and precise aerial manipulation.</a:t>
            </a:r>
            <a:endParaRPr lang="zh-CN" altLang="zh-CN" sz="2400" b="1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4A41883-8555-4EF1-8B91-2AD8154AF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100317"/>
              </p:ext>
            </p:extLst>
          </p:nvPr>
        </p:nvGraphicFramePr>
        <p:xfrm>
          <a:off x="6095364" y="4082812"/>
          <a:ext cx="5955190" cy="2645056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977595">
                  <a:extLst>
                    <a:ext uri="{9D8B030D-6E8A-4147-A177-3AD203B41FA5}">
                      <a16:colId xmlns:a16="http://schemas.microsoft.com/office/drawing/2014/main" val="4161016571"/>
                    </a:ext>
                  </a:extLst>
                </a:gridCol>
                <a:gridCol w="2977595">
                  <a:extLst>
                    <a:ext uri="{9D8B030D-6E8A-4147-A177-3AD203B41FA5}">
                      <a16:colId xmlns:a16="http://schemas.microsoft.com/office/drawing/2014/main" val="2125958187"/>
                    </a:ext>
                  </a:extLst>
                </a:gridCol>
              </a:tblGrid>
              <a:tr h="661264">
                <a:tc>
                  <a:txBody>
                    <a:bodyPr/>
                    <a:lstStyle/>
                    <a:p>
                      <a:r>
                        <a:rPr lang="en-GB" sz="2400"/>
                        <a:t>Application Areas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400"/>
                        <a:t>Core Topics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053037"/>
                  </a:ext>
                </a:extLst>
              </a:tr>
              <a:tr h="661264">
                <a:tc>
                  <a:txBody>
                    <a:bodyPr/>
                    <a:lstStyle/>
                    <a:p>
                      <a:r>
                        <a:rPr lang="en-GB" sz="2400"/>
                        <a:t>Remote inspection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Aerial manipulation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989619"/>
                  </a:ext>
                </a:extLst>
              </a:tr>
              <a:tr h="661264">
                <a:tc>
                  <a:txBody>
                    <a:bodyPr/>
                    <a:lstStyle/>
                    <a:p>
                      <a:r>
                        <a:rPr lang="en-GB" sz="2400" dirty="0"/>
                        <a:t>Lightweight logistics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400"/>
                        <a:t>Whole-body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251032"/>
                  </a:ext>
                </a:extLst>
              </a:tr>
              <a:tr h="661264">
                <a:tc>
                  <a:txBody>
                    <a:bodyPr/>
                    <a:lstStyle/>
                    <a:p>
                      <a:r>
                        <a:rPr lang="en-GB" sz="2400"/>
                        <a:t>Environmental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Coupled dynamics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38277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CA646DA-DD68-4431-9C09-FEBD2A02D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4" b="7962"/>
          <a:stretch/>
        </p:blipFill>
        <p:spPr>
          <a:xfrm>
            <a:off x="1188549" y="1110967"/>
            <a:ext cx="3682547" cy="26963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FCF642-5062-45B3-9E01-9022BF377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609" y="1110967"/>
            <a:ext cx="4060427" cy="26953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395605"/>
            <a:ext cx="853440" cy="5022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215" y="416560"/>
            <a:ext cx="46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4245" y="385445"/>
            <a:ext cx="4150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2800" b="1" dirty="0">
                <a:sym typeface="+mn-ea"/>
              </a:rPr>
              <a:t>Why Whole-Body Control?</a:t>
            </a:r>
            <a:endParaRPr lang="zh-CN" altLang="en-US" sz="2800" b="1" dirty="0">
              <a:solidFill>
                <a:srgbClr val="FF0000"/>
              </a:solidFill>
              <a:latin typeface="Calibri" panose="020F050202020403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B7D102-7B16-4D5B-875A-B272D1E06384}"/>
              </a:ext>
            </a:extLst>
          </p:cNvPr>
          <p:cNvSpPr txBox="1"/>
          <p:nvPr/>
        </p:nvSpPr>
        <p:spPr>
          <a:xfrm>
            <a:off x="426720" y="2274837"/>
            <a:ext cx="5669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400" dirty="0">
                <a:latin typeface="+mj-lt"/>
              </a:rPr>
              <a:t>Conventional methods treat the quadrotor and manipulator as separate systems.</a:t>
            </a:r>
            <a:endParaRPr lang="en-US" altLang="zh-CN" sz="2400" dirty="0"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sz="2400" dirty="0"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400" dirty="0">
                <a:latin typeface="+mj-lt"/>
              </a:rPr>
              <a:t>This leads to instability and poor tracking during dynamic manipulation tasks.</a:t>
            </a:r>
          </a:p>
          <a:p>
            <a:endParaRPr lang="zh-CN" altLang="en-US" dirty="0">
              <a:latin typeface="+mj-lt"/>
            </a:endParaRPr>
          </a:p>
        </p:txBody>
      </p:sp>
      <p:pic>
        <p:nvPicPr>
          <p:cNvPr id="14" name="jimeng-2025-06-02-778-一架底部带有机械臂的四旋翼无人机在空中悬停，机械臂开始移动时，无人机变得不稳定，出现晃动、倾斜和抖动，飞行姿态难以保持平衡。">
            <a:hlinkClick r:id="" action="ppaction://media"/>
            <a:extLst>
              <a:ext uri="{FF2B5EF4-FFF2-40B4-BE49-F238E27FC236}">
                <a16:creationId xmlns:a16="http://schemas.microsoft.com/office/drawing/2014/main" id="{BA4B306D-7C47-4DF1-8C6D-18F1E0114B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8455"/>
          <a:stretch/>
        </p:blipFill>
        <p:spPr>
          <a:xfrm>
            <a:off x="7209630" y="1375951"/>
            <a:ext cx="4356101" cy="398780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397ED42-D97E-4E9B-AAE4-B39D19FBE03D}"/>
              </a:ext>
            </a:extLst>
          </p:cNvPr>
          <p:cNvSpPr txBox="1"/>
          <p:nvPr/>
        </p:nvSpPr>
        <p:spPr>
          <a:xfrm>
            <a:off x="426720" y="1591350"/>
            <a:ext cx="341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Problem</a:t>
            </a:r>
            <a:endParaRPr lang="zh-CN" altLang="en-US" sz="2800" b="1" dirty="0">
              <a:latin typeface="Adobe Gothic Std B" panose="020B0800000000000000" pitchFamily="34" charset="-128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800C02D-58EA-41FD-A039-53CB5B28657F}"/>
              </a:ext>
            </a:extLst>
          </p:cNvPr>
          <p:cNvCxnSpPr/>
          <p:nvPr/>
        </p:nvCxnSpPr>
        <p:spPr>
          <a:xfrm>
            <a:off x="243840" y="5841813"/>
            <a:ext cx="11558905" cy="0"/>
          </a:xfrm>
          <a:prstGeom prst="line">
            <a:avLst/>
          </a:prstGeom>
          <a:ln w="412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3A71238-1FBA-4CE8-93A7-E1BF30C56980}"/>
              </a:ext>
            </a:extLst>
          </p:cNvPr>
          <p:cNvSpPr/>
          <p:nvPr/>
        </p:nvSpPr>
        <p:spPr>
          <a:xfrm>
            <a:off x="626269" y="5999117"/>
            <a:ext cx="10939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Aerial manipulation tasks require unified control of motion and force.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95605"/>
            <a:ext cx="853440" cy="5022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6215" y="416560"/>
            <a:ext cx="46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altLang="zh-CN" sz="2400" b="1" i="0" kern="1200" cap="none" spc="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4245" y="385445"/>
            <a:ext cx="6205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altLang="zh-CN" sz="2800" b="1" dirty="0"/>
              <a:t>Background &amp; Research Gap</a:t>
            </a:r>
            <a:endParaRPr kumimoji="0" lang="zh-CN" altLang="en-US" sz="2800" b="1" i="0" kern="1200" cap="none" spc="0" normalizeH="0" baseline="0" noProof="0" dirty="0">
              <a:solidFill>
                <a:srgbClr val="FF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文本框 19"/>
          <p:cNvSpPr txBox="1"/>
          <p:nvPr/>
        </p:nvSpPr>
        <p:spPr>
          <a:xfrm>
            <a:off x="9775424" y="1331666"/>
            <a:ext cx="961556" cy="480131"/>
          </a:xfrm>
          <a:prstGeom prst="rect">
            <a:avLst/>
          </a:prstGeom>
          <a:noFill/>
          <a:ln w="9525">
            <a:noFill/>
          </a:ln>
        </p:spPr>
        <p:txBody>
          <a:bodyPr vert="horz"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buNone/>
            </a:pP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06045" y="6045200"/>
            <a:ext cx="11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Implement and test a whole-body control strategy on a real integrated platform.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43840" y="5841813"/>
            <a:ext cx="11558905" cy="0"/>
          </a:xfrm>
          <a:prstGeom prst="line">
            <a:avLst/>
          </a:prstGeom>
          <a:ln w="412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9D0AD22-CC63-4662-B5C1-D35C6499A574}"/>
              </a:ext>
            </a:extLst>
          </p:cNvPr>
          <p:cNvSpPr txBox="1"/>
          <p:nvPr/>
        </p:nvSpPr>
        <p:spPr>
          <a:xfrm>
            <a:off x="426720" y="1591350"/>
            <a:ext cx="341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Existing Work</a:t>
            </a:r>
            <a:endParaRPr lang="zh-CN" altLang="en-US" sz="2800" b="1" dirty="0">
              <a:latin typeface="Adobe Gothic Std B" panose="020B0800000000000000" pitchFamily="34" charset="-128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043D7FF-A5B0-407A-9863-87B90CAA6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62576"/>
              </p:ext>
            </p:extLst>
          </p:nvPr>
        </p:nvGraphicFramePr>
        <p:xfrm>
          <a:off x="426720" y="2108240"/>
          <a:ext cx="10515600" cy="1188720"/>
        </p:xfrm>
        <a:graphic>
          <a:graphicData uri="http://schemas.openxmlformats.org/drawingml/2006/table">
            <a:tbl>
              <a:tblPr/>
              <a:tblGrid>
                <a:gridCol w="2786380">
                  <a:extLst>
                    <a:ext uri="{9D8B030D-6E8A-4147-A177-3AD203B41FA5}">
                      <a16:colId xmlns:a16="http://schemas.microsoft.com/office/drawing/2014/main" val="2964970417"/>
                    </a:ext>
                  </a:extLst>
                </a:gridCol>
                <a:gridCol w="7729220">
                  <a:extLst>
                    <a:ext uri="{9D8B030D-6E8A-4147-A177-3AD203B41FA5}">
                      <a16:colId xmlns:a16="http://schemas.microsoft.com/office/drawing/2014/main" val="3070245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0" dirty="0"/>
                        <a:t>Paper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Contribution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655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1" dirty="0"/>
                        <a:t>Acosta et al., 2020</a:t>
                      </a:r>
                      <a:endParaRPr lang="en-GB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Reliable nonlinear control for outdoor aerial manipulators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527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a-DK" sz="2000" b="1" dirty="0"/>
                        <a:t>Saska et al., 2024 (IROS)</a:t>
                      </a:r>
                      <a:endParaRPr lang="da-DK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MPPI for agile UAVs – fast, adaptive, but no manipulator control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4996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A3FE4D5F-F615-487F-8AE3-985BFA3F4011}"/>
              </a:ext>
            </a:extLst>
          </p:cNvPr>
          <p:cNvSpPr txBox="1"/>
          <p:nvPr/>
        </p:nvSpPr>
        <p:spPr>
          <a:xfrm>
            <a:off x="426720" y="3390871"/>
            <a:ext cx="341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Limitations</a:t>
            </a:r>
            <a:endParaRPr lang="zh-CN" altLang="en-US" sz="2800" b="1" dirty="0">
              <a:latin typeface="Adobe Gothic Std B" panose="020B0800000000000000" pitchFamily="34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757E0D-3F24-4A82-8BFF-A357A7379882}"/>
              </a:ext>
            </a:extLst>
          </p:cNvPr>
          <p:cNvSpPr/>
          <p:nvPr/>
        </p:nvSpPr>
        <p:spPr>
          <a:xfrm>
            <a:off x="426720" y="406200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Focus only on drone dynamics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Lack of manipulator-drone coordination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Few real-world integrated implementations</a:t>
            </a:r>
            <a:endParaRPr lang="en-US" altLang="zh-CN" sz="24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C53EB1-462A-4477-8DB3-68B68F9C7264}"/>
              </a:ext>
            </a:extLst>
          </p:cNvPr>
          <p:cNvSpPr/>
          <p:nvPr/>
        </p:nvSpPr>
        <p:spPr>
          <a:xfrm>
            <a:off x="178435" y="543603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>
                <a:solidFill>
                  <a:srgbClr val="0055AA"/>
                </a:solidFill>
                <a:latin typeface="Arial" panose="020B0604020202020204" pitchFamily="34" charset="0"/>
              </a:rPr>
              <a:t>Our Focus:</a:t>
            </a:r>
            <a:endParaRPr lang="en-GB" altLang="zh-CN" b="1" i="0" dirty="0">
              <a:solidFill>
                <a:srgbClr val="0055AA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CEBE310-3779-44E6-B1A7-B9E9CBCDE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32917"/>
              </p:ext>
            </p:extLst>
          </p:nvPr>
        </p:nvGraphicFramePr>
        <p:xfrm>
          <a:off x="6096000" y="3591958"/>
          <a:ext cx="5346300" cy="1863417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320400">
                  <a:extLst>
                    <a:ext uri="{9D8B030D-6E8A-4147-A177-3AD203B41FA5}">
                      <a16:colId xmlns:a16="http://schemas.microsoft.com/office/drawing/2014/main" val="3644615323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15458675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959688198"/>
                    </a:ext>
                  </a:extLst>
                </a:gridCol>
              </a:tblGrid>
              <a:tr h="499219">
                <a:tc>
                  <a:txBody>
                    <a:bodyPr/>
                    <a:lstStyle/>
                    <a:p>
                      <a:r>
                        <a:rPr lang="en-US" altLang="zh-CN" dirty="0"/>
                        <a:t>Compare</a:t>
                      </a:r>
                      <a:endParaRPr lang="zh-CN" altLang="en-US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Real-World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Whole-Body Control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7204551"/>
                  </a:ext>
                </a:extLst>
              </a:tr>
              <a:tr h="499219">
                <a:tc>
                  <a:txBody>
                    <a:bodyPr/>
                    <a:lstStyle/>
                    <a:p>
                      <a:r>
                        <a:rPr lang="en-GB"/>
                        <a:t>Acosta et al.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8213214"/>
                  </a:ext>
                </a:extLst>
              </a:tr>
              <a:tr h="499219">
                <a:tc>
                  <a:txBody>
                    <a:bodyPr/>
                    <a:lstStyle/>
                    <a:p>
                      <a:r>
                        <a:rPr lang="en-GB"/>
                        <a:t>Saska et al.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❌ </a:t>
                      </a:r>
                      <a:r>
                        <a:rPr lang="en-US" altLang="zh-CN"/>
                        <a:t>(</a:t>
                      </a:r>
                      <a:r>
                        <a:rPr lang="en-GB"/>
                        <a:t>sim only)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❌ </a:t>
                      </a:r>
                      <a:r>
                        <a:rPr lang="en-US" altLang="zh-CN"/>
                        <a:t>(</a:t>
                      </a:r>
                      <a:r>
                        <a:rPr lang="en-GB"/>
                        <a:t>no manipulator)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64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This Project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0361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4777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CF05D48-529B-448E-B094-D4C5AD230815}"/>
              </a:ext>
            </a:extLst>
          </p:cNvPr>
          <p:cNvSpPr txBox="1"/>
          <p:nvPr/>
        </p:nvSpPr>
        <p:spPr>
          <a:xfrm>
            <a:off x="375297" y="1778620"/>
            <a:ext cx="6965303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400" dirty="0">
                <a:latin typeface="+mj-lt"/>
              </a:rPr>
              <a:t>A </a:t>
            </a:r>
            <a:r>
              <a:rPr lang="zh-CN" altLang="zh-CN" sz="2400" dirty="0">
                <a:latin typeface="+mj-lt"/>
              </a:rPr>
              <a:t>custom quadrotor and a lightweight robotic arm.</a:t>
            </a:r>
          </a:p>
          <a:p>
            <a:pPr lv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400" dirty="0">
                <a:latin typeface="+mj-lt"/>
              </a:rPr>
              <a:t>C</a:t>
            </a:r>
            <a:r>
              <a:rPr lang="zh-CN" altLang="zh-CN" sz="2400" dirty="0">
                <a:latin typeface="+mj-lt"/>
              </a:rPr>
              <a:t>ontrol system using </a:t>
            </a:r>
            <a:r>
              <a:rPr lang="zh-CN" altLang="zh-CN" sz="2400" b="1" dirty="0">
                <a:latin typeface="+mj-lt"/>
              </a:rPr>
              <a:t>Python</a:t>
            </a:r>
            <a:r>
              <a:rPr lang="zh-CN" altLang="zh-CN" sz="2400" dirty="0">
                <a:latin typeface="+mj-lt"/>
              </a:rPr>
              <a:t> and </a:t>
            </a:r>
            <a:r>
              <a:rPr lang="zh-CN" altLang="zh-CN" sz="2400" b="1" dirty="0">
                <a:latin typeface="+mj-lt"/>
              </a:rPr>
              <a:t>ROS</a:t>
            </a:r>
            <a:r>
              <a:rPr lang="zh-CN" altLang="zh-CN" sz="2400" dirty="0">
                <a:latin typeface="+mj-lt"/>
              </a:rPr>
              <a:t>, sim in </a:t>
            </a:r>
            <a:r>
              <a:rPr lang="zh-CN" altLang="zh-CN" sz="2400" b="1" dirty="0">
                <a:latin typeface="+mj-lt"/>
              </a:rPr>
              <a:t>Gazebo</a:t>
            </a:r>
            <a:r>
              <a:rPr lang="zh-CN" altLang="zh-CN" sz="2400" dirty="0">
                <a:latin typeface="+mj-lt"/>
              </a:rPr>
              <a:t>.</a:t>
            </a:r>
          </a:p>
          <a:p>
            <a:pPr lv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sz="2400" dirty="0">
                <a:latin typeface="+mj-lt"/>
              </a:rPr>
              <a:t>H</a:t>
            </a:r>
            <a:r>
              <a:rPr lang="zh-CN" altLang="zh-CN" sz="2400" dirty="0">
                <a:latin typeface="+mj-lt"/>
              </a:rPr>
              <a:t>ardware modeled in URDF and controlled via ROS</a:t>
            </a:r>
            <a:r>
              <a:rPr lang="en-US" altLang="zh-CN" sz="2400" dirty="0">
                <a:latin typeface="+mj-lt"/>
              </a:rPr>
              <a:t>.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395605"/>
            <a:ext cx="853440" cy="5022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6215" y="416560"/>
            <a:ext cx="46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44244" y="385445"/>
            <a:ext cx="7882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/>
              <a:t>System Design &amp; Control Methodology</a:t>
            </a:r>
            <a:endParaRPr kumimoji="0" lang="zh-CN" altLang="en-US" sz="2800" b="1" i="0" kern="1200" cap="none" spc="0" normalizeH="0" baseline="0" noProof="0" dirty="0">
              <a:solidFill>
                <a:srgbClr val="FF0000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612085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Unlike decoupled system, we treat drone and arm as </a:t>
            </a:r>
            <a:r>
              <a:rPr lang="en-US" altLang="zh-CN" sz="2400" dirty="0">
                <a:solidFill>
                  <a:srgbClr val="FF0000"/>
                </a:solidFill>
              </a:rPr>
              <a:t>a single body </a:t>
            </a:r>
            <a:r>
              <a:rPr lang="en-US" altLang="zh-CN" sz="2400" dirty="0"/>
              <a:t>for high stability and precision.</a:t>
            </a:r>
            <a:endParaRPr lang="zh-CN" altLang="en-US" sz="2400" b="1" dirty="0"/>
          </a:p>
        </p:txBody>
      </p:sp>
      <p:cxnSp>
        <p:nvCxnSpPr>
          <p:cNvPr id="28" name="直接连接符 27"/>
          <p:cNvCxnSpPr/>
          <p:nvPr/>
        </p:nvCxnSpPr>
        <p:spPr>
          <a:xfrm>
            <a:off x="243840" y="5841813"/>
            <a:ext cx="11558905" cy="0"/>
          </a:xfrm>
          <a:prstGeom prst="line">
            <a:avLst/>
          </a:prstGeom>
          <a:ln w="41275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030AC49-1D07-4482-BA65-308F709A4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20" y="4689314"/>
            <a:ext cx="723963" cy="426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13C218-3198-407A-99E3-3C9D7728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06" y="4991301"/>
            <a:ext cx="723963" cy="4267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E584185-AAC0-46A5-87E3-EA21CE82744E}"/>
              </a:ext>
            </a:extLst>
          </p:cNvPr>
          <p:cNvSpPr txBox="1"/>
          <p:nvPr/>
        </p:nvSpPr>
        <p:spPr>
          <a:xfrm>
            <a:off x="437514" y="1221534"/>
            <a:ext cx="341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System Overview</a:t>
            </a:r>
            <a:endParaRPr lang="zh-CN" altLang="en-US" sz="2800" b="1" dirty="0">
              <a:latin typeface="Adobe Gothic Std B" panose="020B0800000000000000" pitchFamily="34" charset="-128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BA7BB9-30E5-4F8A-A875-DED559C16729}"/>
              </a:ext>
            </a:extLst>
          </p:cNvPr>
          <p:cNvSpPr txBox="1"/>
          <p:nvPr/>
        </p:nvSpPr>
        <p:spPr>
          <a:xfrm>
            <a:off x="437514" y="3598417"/>
            <a:ext cx="341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Control Strategy </a:t>
            </a:r>
            <a:endParaRPr lang="zh-CN" altLang="en-US" sz="2800" b="1" dirty="0">
              <a:latin typeface="Adobe Gothic Std B" panose="020B0800000000000000" pitchFamily="3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CA9C49-9928-41A7-BE9B-95BE1F139260}"/>
              </a:ext>
            </a:extLst>
          </p:cNvPr>
          <p:cNvSpPr/>
          <p:nvPr/>
        </p:nvSpPr>
        <p:spPr>
          <a:xfrm>
            <a:off x="375297" y="4193314"/>
            <a:ext cx="6909507" cy="14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400" b="1" dirty="0">
                <a:latin typeface="+mj-lt"/>
              </a:rPr>
              <a:t>PID Control</a:t>
            </a:r>
            <a:r>
              <a:rPr lang="zh-CN" altLang="zh-CN" sz="2400" dirty="0">
                <a:latin typeface="+mj-lt"/>
              </a:rPr>
              <a:t>: simple baseline, used for comparison.</a:t>
            </a:r>
          </a:p>
          <a:p>
            <a:pPr lv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400" b="1" dirty="0">
                <a:latin typeface="+mj-lt"/>
              </a:rPr>
              <a:t>MPPI Control</a:t>
            </a:r>
            <a:r>
              <a:rPr lang="zh-CN" altLang="zh-CN" sz="2400" dirty="0">
                <a:latin typeface="+mj-lt"/>
              </a:rPr>
              <a:t>: for optimal and stable performance.</a:t>
            </a:r>
          </a:p>
          <a:p>
            <a:pPr lv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sz="2400" dirty="0">
                <a:latin typeface="+mj-lt"/>
              </a:rPr>
              <a:t>Focus is on </a:t>
            </a:r>
            <a:r>
              <a:rPr lang="zh-CN" altLang="zh-CN" sz="2400" b="1" dirty="0">
                <a:latin typeface="+mj-lt"/>
              </a:rPr>
              <a:t>whole-body coordination</a:t>
            </a:r>
            <a:r>
              <a:rPr lang="en-US" altLang="zh-CN" sz="2400" dirty="0">
                <a:latin typeface="+mj-lt"/>
              </a:rPr>
              <a:t>.</a:t>
            </a:r>
            <a:endParaRPr lang="zh-CN" altLang="zh-CN" sz="2400" dirty="0">
              <a:latin typeface="+mj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91BF74E-503D-40C4-AB74-7BD5B07A7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227" y="1780803"/>
            <a:ext cx="4429053" cy="36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5757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72E5633F-B35A-41DB-9068-3BEDD63C0F08}"/>
              </a:ext>
            </a:extLst>
          </p:cNvPr>
          <p:cNvSpPr/>
          <p:nvPr/>
        </p:nvSpPr>
        <p:spPr>
          <a:xfrm>
            <a:off x="0" y="395605"/>
            <a:ext cx="853440" cy="5022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A7F86E2-0EBE-4FA6-BE60-0B5B7D6E90E6}"/>
              </a:ext>
            </a:extLst>
          </p:cNvPr>
          <p:cNvSpPr txBox="1"/>
          <p:nvPr/>
        </p:nvSpPr>
        <p:spPr>
          <a:xfrm>
            <a:off x="944243" y="385445"/>
            <a:ext cx="841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/>
              <a:t>Current Progress &amp; Development Roadmap</a:t>
            </a:r>
            <a:endParaRPr kumimoji="0" lang="zh-CN" altLang="en-US" sz="2800" b="1" i="0" kern="1200" cap="none" spc="0" normalizeH="0" baseline="0" noProof="0" dirty="0">
              <a:solidFill>
                <a:srgbClr val="FF0000"/>
              </a:solidFill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1C4BEB5-A387-4F37-B6AD-4CCA9AC6904E}"/>
              </a:ext>
            </a:extLst>
          </p:cNvPr>
          <p:cNvSpPr txBox="1"/>
          <p:nvPr/>
        </p:nvSpPr>
        <p:spPr>
          <a:xfrm>
            <a:off x="196215" y="416560"/>
            <a:ext cx="46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en-US" altLang="zh-CN" sz="2400" b="1" i="0" kern="1200" cap="none" spc="0" normalizeH="0" baseline="0" noProof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C406FE-FEF4-4ADB-8C6B-DB39D56CB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14C1C5-7514-4BDC-BA9D-81F66316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422402"/>
            <a:ext cx="11335694" cy="45338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矩形 10"/>
          <p:cNvSpPr/>
          <p:nvPr/>
        </p:nvSpPr>
        <p:spPr>
          <a:xfrm>
            <a:off x="635" y="3573145"/>
            <a:ext cx="12191365" cy="3284855"/>
          </a:xfrm>
          <a:prstGeom prst="rect">
            <a:avLst/>
          </a:prstGeom>
          <a:blipFill rotWithShape="1">
            <a:blip r:embed="rId3">
              <a:alphaModFix amt="5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145789" name="直接连接符 14"/>
          <p:cNvCxnSpPr>
            <a:cxnSpLocks/>
          </p:cNvCxnSpPr>
          <p:nvPr/>
        </p:nvCxnSpPr>
        <p:spPr>
          <a:xfrm>
            <a:off x="0" y="1467428"/>
            <a:ext cx="2870200" cy="0"/>
          </a:xfrm>
          <a:prstGeom prst="line">
            <a:avLst/>
          </a:prstGeom>
          <a:ln w="22225">
            <a:solidFill>
              <a:srgbClr val="2F559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0" name="直接连接符 20"/>
          <p:cNvCxnSpPr>
            <a:cxnSpLocks/>
          </p:cNvCxnSpPr>
          <p:nvPr/>
        </p:nvCxnSpPr>
        <p:spPr>
          <a:xfrm>
            <a:off x="2870200" y="1467428"/>
            <a:ext cx="3009900" cy="0"/>
          </a:xfrm>
          <a:prstGeom prst="line">
            <a:avLst/>
          </a:prstGeom>
          <a:ln w="22225">
            <a:solidFill>
              <a:srgbClr val="2F559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92" name="直接连接符 28"/>
          <p:cNvCxnSpPr>
            <a:cxnSpLocks/>
          </p:cNvCxnSpPr>
          <p:nvPr/>
        </p:nvCxnSpPr>
        <p:spPr>
          <a:xfrm>
            <a:off x="5880100" y="1467428"/>
            <a:ext cx="3606800" cy="0"/>
          </a:xfrm>
          <a:prstGeom prst="line">
            <a:avLst/>
          </a:prstGeom>
          <a:ln w="22225">
            <a:solidFill>
              <a:srgbClr val="2F559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21">
            <a:extLst>
              <a:ext uri="{FF2B5EF4-FFF2-40B4-BE49-F238E27FC236}">
                <a16:creationId xmlns:a16="http://schemas.microsoft.com/office/drawing/2014/main" id="{FB0651F7-EF1B-4FC9-A356-C0B4A9E4C1DE}"/>
              </a:ext>
            </a:extLst>
          </p:cNvPr>
          <p:cNvSpPr txBox="1"/>
          <p:nvPr/>
        </p:nvSpPr>
        <p:spPr>
          <a:xfrm>
            <a:off x="4358957" y="4208998"/>
            <a:ext cx="1921510" cy="68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8" name="文本框 21">
            <a:extLst>
              <a:ext uri="{FF2B5EF4-FFF2-40B4-BE49-F238E27FC236}">
                <a16:creationId xmlns:a16="http://schemas.microsoft.com/office/drawing/2014/main" id="{3CDBF808-A3F3-43F1-833D-79CA308A8231}"/>
              </a:ext>
            </a:extLst>
          </p:cNvPr>
          <p:cNvSpPr txBox="1"/>
          <p:nvPr/>
        </p:nvSpPr>
        <p:spPr>
          <a:xfrm>
            <a:off x="7222108" y="4161742"/>
            <a:ext cx="1689862" cy="10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rgbClr val="FF0000"/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6" name="文本框 21">
            <a:extLst>
              <a:ext uri="{FF2B5EF4-FFF2-40B4-BE49-F238E27FC236}">
                <a16:creationId xmlns:a16="http://schemas.microsoft.com/office/drawing/2014/main" id="{B1C360DE-4645-4C37-897C-92809C15DD88}"/>
              </a:ext>
            </a:extLst>
          </p:cNvPr>
          <p:cNvSpPr txBox="1"/>
          <p:nvPr/>
        </p:nvSpPr>
        <p:spPr>
          <a:xfrm>
            <a:off x="9803955" y="4208998"/>
            <a:ext cx="1689862" cy="103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srgbClr val="FF0000"/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081EB0-9ACB-41BF-8F89-B3D30A09023A}"/>
              </a:ext>
            </a:extLst>
          </p:cNvPr>
          <p:cNvSpPr/>
          <p:nvPr/>
        </p:nvSpPr>
        <p:spPr>
          <a:xfrm>
            <a:off x="0" y="395605"/>
            <a:ext cx="853440" cy="50228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A975C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017433-957C-4B36-BC6E-5065C3BCE93C}"/>
              </a:ext>
            </a:extLst>
          </p:cNvPr>
          <p:cNvSpPr txBox="1"/>
          <p:nvPr/>
        </p:nvSpPr>
        <p:spPr>
          <a:xfrm>
            <a:off x="196215" y="416560"/>
            <a:ext cx="461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kern="1200" cap="none" spc="0" normalizeH="0" baseline="0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DE7DE60-4F40-4DA9-887C-3EEAC2A64F0F}"/>
              </a:ext>
            </a:extLst>
          </p:cNvPr>
          <p:cNvSpPr txBox="1"/>
          <p:nvPr/>
        </p:nvSpPr>
        <p:spPr>
          <a:xfrm>
            <a:off x="944244" y="385445"/>
            <a:ext cx="5151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/>
              <a:t>Conclusion &amp; Future Outlook</a:t>
            </a:r>
            <a:endParaRPr kumimoji="0" lang="zh-CN" altLang="en-US" sz="2800" b="1" i="0" kern="1200" cap="none" spc="0" normalizeH="0" baseline="0" noProof="0" dirty="0">
              <a:solidFill>
                <a:srgbClr val="FF0000"/>
              </a:solidFill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5" name="直接连接符 20">
            <a:extLst>
              <a:ext uri="{FF2B5EF4-FFF2-40B4-BE49-F238E27FC236}">
                <a16:creationId xmlns:a16="http://schemas.microsoft.com/office/drawing/2014/main" id="{74839D34-0C00-4348-A91C-6D5577B21FD8}"/>
              </a:ext>
            </a:extLst>
          </p:cNvPr>
          <p:cNvCxnSpPr>
            <a:cxnSpLocks/>
          </p:cNvCxnSpPr>
          <p:nvPr/>
        </p:nvCxnSpPr>
        <p:spPr>
          <a:xfrm>
            <a:off x="9352189" y="1467428"/>
            <a:ext cx="2743200" cy="0"/>
          </a:xfrm>
          <a:prstGeom prst="line">
            <a:avLst/>
          </a:prstGeom>
          <a:ln w="22225">
            <a:solidFill>
              <a:srgbClr val="2F5597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D2C5903-D53E-456B-ADC7-1AACDF2761EA}"/>
              </a:ext>
            </a:extLst>
          </p:cNvPr>
          <p:cNvSpPr txBox="1"/>
          <p:nvPr/>
        </p:nvSpPr>
        <p:spPr>
          <a:xfrm>
            <a:off x="1415891" y="1953442"/>
            <a:ext cx="2908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Arial" panose="020B0604020202020204" pitchFamily="34" charset="0"/>
              </a:rPr>
              <a:t>Implemented a sim env and integrated manipulator model</a:t>
            </a:r>
            <a:endParaRPr lang="en-US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Arial" panose="020B0604020202020204" pitchFamily="34" charset="0"/>
              </a:rPr>
              <a:t>Designed a whole-body control strategy to coordinate drone + arm</a:t>
            </a:r>
            <a:endParaRPr lang="en-US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Arial" panose="020B0604020202020204" pitchFamily="34" charset="0"/>
              </a:rPr>
              <a:t>Project progressing toward real-world validation in Summer 2025</a:t>
            </a:r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1641CE-82EA-42C9-892E-80CEE253DB76}"/>
              </a:ext>
            </a:extLst>
          </p:cNvPr>
          <p:cNvSpPr txBox="1"/>
          <p:nvPr/>
        </p:nvSpPr>
        <p:spPr>
          <a:xfrm>
            <a:off x="4611638" y="1953443"/>
            <a:ext cx="3103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Arial" panose="020B0604020202020204" pitchFamily="34" charset="0"/>
              </a:rPr>
              <a:t>Environmental inspection with physical interaction</a:t>
            </a:r>
            <a:endParaRPr lang="en-US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Arial" panose="020B0604020202020204" pitchFamily="34" charset="0"/>
              </a:rPr>
              <a:t>Lightweight object pickup and delivery</a:t>
            </a:r>
            <a:endParaRPr lang="en-US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Arial" panose="020B0604020202020204" pitchFamily="34" charset="0"/>
              </a:rPr>
              <a:t>Infrastructure maintenance in hard-to-reach areas</a:t>
            </a:r>
          </a:p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A0047C-F17E-4319-A86B-4D21E498192D}"/>
              </a:ext>
            </a:extLst>
          </p:cNvPr>
          <p:cNvSpPr txBox="1"/>
          <p:nvPr/>
        </p:nvSpPr>
        <p:spPr>
          <a:xfrm>
            <a:off x="8082152" y="1953442"/>
            <a:ext cx="34436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Arial" panose="020B0604020202020204" pitchFamily="34" charset="0"/>
              </a:rPr>
              <a:t>Add visual feedback (e.g., AprilTags or neural visual servoing)</a:t>
            </a:r>
            <a:endParaRPr lang="en-US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Arial" panose="020B0604020202020204" pitchFamily="34" charset="0"/>
              </a:rPr>
              <a:t>Extend to multiple drones performing cooperative tasks</a:t>
            </a:r>
            <a:endParaRPr lang="en-US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zh-CN" altLang="zh-CN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latin typeface="Arial" panose="020B0604020202020204" pitchFamily="34" charset="0"/>
              </a:rPr>
              <a:t>Replace MPPI with fast, real-time MPC for better responsiveness</a:t>
            </a:r>
          </a:p>
          <a:p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B36F50-B4B6-4D0C-B47A-FCD23781FCB9}"/>
              </a:ext>
            </a:extLst>
          </p:cNvPr>
          <p:cNvSpPr/>
          <p:nvPr/>
        </p:nvSpPr>
        <p:spPr>
          <a:xfrm>
            <a:off x="2331655" y="1039755"/>
            <a:ext cx="1077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/>
              <a:t>Summary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B4020C-7861-4CCD-BC5E-07A009EA1602}"/>
              </a:ext>
            </a:extLst>
          </p:cNvPr>
          <p:cNvSpPr/>
          <p:nvPr/>
        </p:nvSpPr>
        <p:spPr>
          <a:xfrm>
            <a:off x="4811762" y="1034203"/>
            <a:ext cx="2136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/>
              <a:t>Application Potential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363A0D9-4D40-40C4-88E1-D54DEC07F17C}"/>
              </a:ext>
            </a:extLst>
          </p:cNvPr>
          <p:cNvSpPr/>
          <p:nvPr/>
        </p:nvSpPr>
        <p:spPr>
          <a:xfrm>
            <a:off x="8682737" y="1030308"/>
            <a:ext cx="1608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/>
              <a:t>Future Outlook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465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1A89D7F-AA1F-4195-A2BE-171956F2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5195" y="2623770"/>
            <a:ext cx="4179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Thank You!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4019F1-6ED2-4515-909D-064B384AF387}"/>
              </a:ext>
            </a:extLst>
          </p:cNvPr>
          <p:cNvSpPr txBox="1"/>
          <p:nvPr/>
        </p:nvSpPr>
        <p:spPr>
          <a:xfrm>
            <a:off x="3864735" y="5087505"/>
            <a:ext cx="4465111" cy="1223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zh-CN" sz="1600" b="1" dirty="0" err="1">
                <a:solidFill>
                  <a:schemeClr val="bg1"/>
                </a:solidFill>
              </a:rPr>
              <a:t>Zhuohang</a:t>
            </a:r>
            <a:r>
              <a:rPr lang="en-US" altLang="zh-CN" sz="1600" b="1" dirty="0">
                <a:solidFill>
                  <a:schemeClr val="bg1"/>
                </a:solidFill>
              </a:rPr>
              <a:t> Wu</a:t>
            </a:r>
          </a:p>
          <a:p>
            <a:pPr algn="ctr">
              <a:lnSpc>
                <a:spcPct val="25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John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RiNmVlZjE1YjBiOTIxOTAzODUyN2E2MzliY2YzNTcifQ=="/>
  <p:tag name="KSO_WPP_MARK_KEY" val="432145cc-5225-4344-897f-75451804c5f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944</Words>
  <Application>Microsoft Office PowerPoint</Application>
  <PresentationFormat>宽屏</PresentationFormat>
  <Paragraphs>163</Paragraphs>
  <Slides>9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Adobe Gothic Std B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Hm-Server</cp:lastModifiedBy>
  <cp:revision>2040</cp:revision>
  <dcterms:created xsi:type="dcterms:W3CDTF">2021-05-16T07:08:00Z</dcterms:created>
  <dcterms:modified xsi:type="dcterms:W3CDTF">2025-06-03T10:08:09Z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2A906B3F35A24993BF912BBFC176F261</vt:lpwstr>
  </property>
</Properties>
</file>